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62" r:id="rId4"/>
    <p:sldId id="272" r:id="rId5"/>
    <p:sldId id="282" r:id="rId6"/>
    <p:sldId id="285" r:id="rId7"/>
    <p:sldId id="266" r:id="rId8"/>
    <p:sldId id="283" r:id="rId9"/>
    <p:sldId id="284" r:id="rId10"/>
    <p:sldId id="286" r:id="rId11"/>
    <p:sldId id="278" r:id="rId12"/>
  </p:sldIdLst>
  <p:sldSz cx="12192000" cy="6858000"/>
  <p:notesSz cx="6888163" cy="10020300"/>
  <p:embeddedFontLst>
    <p:embeddedFont>
      <p:font typeface="맑은 고딕" panose="020B0503020000020004" pitchFamily="50" charset="-127"/>
      <p:regular r:id="rId14"/>
      <p:bold r:id="rId15"/>
    </p:embeddedFont>
    <p:embeddedFont>
      <p:font typeface="에스코어 드림 4 Regular" panose="020B0503030302020204" pitchFamily="34" charset="-127"/>
      <p:regular r:id="rId16"/>
    </p:embeddedFont>
    <p:embeddedFont>
      <p:font typeface="에스코어 드림 5 Medium" panose="020B0503030302020204" pitchFamily="34" charset="-127"/>
      <p:regular r:id="rId17"/>
    </p:embeddedFont>
    <p:embeddedFont>
      <p:font typeface="에스코어 드림 6 Bold" panose="020B0703030302020204" pitchFamily="34" charset="-12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D482C5A3-D369-49C5-B757-234720FD59E7}">
          <p14:sldIdLst>
            <p14:sldId id="256"/>
            <p14:sldId id="259"/>
            <p14:sldId id="262"/>
            <p14:sldId id="272"/>
            <p14:sldId id="282"/>
            <p14:sldId id="285"/>
            <p14:sldId id="266"/>
            <p14:sldId id="283"/>
            <p14:sldId id="284"/>
            <p14:sldId id="286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050"/>
    <a:srgbClr val="000000"/>
    <a:srgbClr val="2F5597"/>
    <a:srgbClr val="FFFFFF"/>
    <a:srgbClr val="9999FF"/>
    <a:srgbClr val="8FAADC"/>
    <a:srgbClr val="FF5D5D"/>
    <a:srgbClr val="E7E32D"/>
    <a:srgbClr val="C55A11"/>
    <a:srgbClr val="C1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8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075" y="0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E2B413-A753-49A1-A07D-870400E4C5D7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5" y="4822825"/>
            <a:ext cx="5510213" cy="39449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518650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075" y="9518650"/>
            <a:ext cx="2984500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600997-3A86-439F-9E77-4817CAE6AF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663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C7B956-BDA4-3E04-C32E-631916736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E2A754-42FE-EBB8-973A-73C58D822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F5584A-CA41-4CC8-053E-250CD238D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E1BC-C296-4974-896A-F9BB4ADF9209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0CFDA4-8319-AD98-3DED-85F4C8C28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D32F69-587F-E8F9-B9BB-FC3F76C3C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0071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0470F7-473C-1F82-15E0-BBC574359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2FFFB21-4C78-B328-74E6-29CAC61C48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206D3D-A13A-4EB5-2120-7F99621B1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5E861-7EF2-444F-B5AD-55B0F73E95E9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07F708-83E5-5CDC-D329-22E18B2D7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702F55-E40D-7F4D-2A05-1069A481D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510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1B07571-BFD6-2B2F-243E-49A870B6FB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0FAE31-DE1D-D8AD-8297-274529882C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6F7362-DA75-CF45-86C3-F8A86ECF3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43F6-B339-4F12-A8C1-C110742C798A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DAE576-ECA4-05C5-60E6-3CCB959EA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737B7E-2030-625D-706E-FCDE6CB75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728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4A4E0-6C36-A93F-DAD1-41F2DD3D9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76CD14-3FE4-F695-5ED9-5C6889132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6AF978-CF2B-8746-DC01-CCBD91BEA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168A2-AA4A-4809-BD4A-B2D6F64AE38D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EACB70-1709-0072-7A20-0A8BFE9F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E3788387-46CE-044B-3B6D-3233441FA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0"/>
            <a:ext cx="2743200" cy="365125"/>
          </a:xfrm>
        </p:spPr>
        <p:txBody>
          <a:bodyPr/>
          <a:lstStyle>
            <a:lvl1pPr algn="l">
              <a:defRPr b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7E357664-269D-4171-8E5C-AD32148612E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89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18F7BA-7392-CDFF-07DC-E78DD1BA2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99522E-C4D6-BA65-2A5D-7B9C12097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66D38F-8FF5-B7BE-83AF-982B5429C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C5A8-AACC-40F4-B15C-A615A2356F11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60F4F1-1B78-AA51-65A5-07971806D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2B1DF7-0DF3-205C-94CA-CB81180DA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719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9ED233-6224-E506-2A72-6E056EA90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41B982-CE88-AB8C-01E6-DB2EC864EE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23873B-958E-7E3B-E4CB-64761A47D2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DF0706-D03D-8206-86B5-BEEC3F991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2A0B0-AAD8-4EEC-80E9-B8CDB7432CC9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9BA6E1-A638-0123-E20A-913021B05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CF26D2-AF18-9A95-930F-D9A75BF53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533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F4D032-F5C0-2592-84A4-49AD8C326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C47903-1167-046E-EB32-4FE629919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872407-485A-86DB-22BB-E98FA8E3E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E67CC89-9B59-5F98-2DC8-F3ECA48C1A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A1A3DD2-9BD9-1559-DE3C-0EEAFBA77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2464925-97F9-1F89-A89D-73BCA7E7F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52F75-1F42-46AD-B32C-5E21113F1255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34ED7F7-095A-6467-7839-9AB959233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E5CBAFF-2496-B1DB-59A2-EE15D4EC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975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0FDA19-DFB8-8EF1-0E3E-E83BB2D07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B365A68-60B7-B769-BB81-197E35697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E5FAC-3401-4C75-8DC6-8CB265D416E8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322EEE-F129-9F43-0E00-15375644A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227BC65-B1D5-E3E6-DB00-F9EDFF5F3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98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7BBC56E-6E95-9287-F68D-25713898D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242-6FD8-4AE8-AC75-DA1B0EDB8E15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F894E07-4055-C340-CC01-8D9D86159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BD0D3A-CEF9-6C21-573D-8055EB5F1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9338"/>
            <a:ext cx="2743200" cy="365125"/>
          </a:xfrm>
        </p:spPr>
        <p:txBody>
          <a:bodyPr/>
          <a:lstStyle>
            <a:lvl1pPr algn="l">
              <a:defRPr b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7E357664-269D-4171-8E5C-AD32148612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670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48A4C-427D-2A35-CF47-201E5BFCA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C56750-6540-176F-E860-3C5E528D5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3288C8-3CD0-8D7E-B0DD-106939615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9B5E86-0B5C-F961-0D77-CEAFEDDEC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03DE-1761-451E-BED9-1CF77B52637F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64D84A-968F-3DFE-F4A4-468C87C6C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7C6B34-D7E9-8597-F757-51F998F05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642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4CB127-94BC-9C41-C92D-2FF1BAC60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6E141D-708A-C87E-671D-7747A89D76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4E0B0F-DC96-DCDD-0A9E-63F4CFEF9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35461F-EDBE-B8E0-315E-EFCA6324F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ED36-D90F-4D11-9F2E-97FF55B6C592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ADBFA4-1744-2379-81E5-88F805E44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E9387-AD02-D671-45AC-92A22754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352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D6B8EA-2474-3A5C-4BA8-1A67527C3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26419A-402D-0358-F019-10AB5B7E5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BAD385-8749-6114-2930-F8367CAEAF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93778-09C0-43F0-94CA-D3E722BC68C9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0A8CA8-B470-713F-9AD3-E5408BC525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A07E8C-68B5-6EC1-077F-06AEC8F574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57664-269D-4171-8E5C-AD3214861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450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7E2F577-21FE-1345-4698-95190165535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1127" y="880427"/>
            <a:ext cx="4309745" cy="509714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01195C-2AEA-9B91-644F-27CBD9477837}"/>
              </a:ext>
            </a:extLst>
          </p:cNvPr>
          <p:cNvSpPr txBox="1"/>
          <p:nvPr/>
        </p:nvSpPr>
        <p:spPr>
          <a:xfrm>
            <a:off x="1410456" y="2252740"/>
            <a:ext cx="937109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38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GothicNeo" panose="020B0500000101010101" pitchFamily="50" charset="-127"/>
              </a:rPr>
              <a:t>AlgaeEater</a:t>
            </a:r>
            <a:endParaRPr lang="ko-KR" altLang="en-US" sz="13800"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826E71-4AF2-A6E2-C3E0-2EE1923E8205}"/>
              </a:ext>
            </a:extLst>
          </p:cNvPr>
          <p:cNvSpPr txBox="1"/>
          <p:nvPr/>
        </p:nvSpPr>
        <p:spPr>
          <a:xfrm>
            <a:off x="913398" y="5886355"/>
            <a:ext cx="103652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임해인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2017184028   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김경욱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2016182005   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김덕현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2017184008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CF8F341-59A8-003A-DC1A-A2739F1C61A4}"/>
              </a:ext>
            </a:extLst>
          </p:cNvPr>
          <p:cNvSpPr/>
          <p:nvPr/>
        </p:nvSpPr>
        <p:spPr>
          <a:xfrm>
            <a:off x="0" y="336690"/>
            <a:ext cx="2881745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2023</a:t>
            </a:r>
            <a:r>
              <a:rPr lang="ko-KR" altLang="en-US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년도</a:t>
            </a:r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졸업작품 중간 발표</a:t>
            </a:r>
            <a:endParaRPr lang="en-US" altLang="ko-KR" sz="14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AD323F6-9139-5519-942C-08C6AEA444C3}"/>
              </a:ext>
            </a:extLst>
          </p:cNvPr>
          <p:cNvGrpSpPr/>
          <p:nvPr/>
        </p:nvGrpSpPr>
        <p:grpSpPr>
          <a:xfrm>
            <a:off x="10248899" y="170109"/>
            <a:ext cx="1800985" cy="948715"/>
            <a:chOff x="10248899" y="173648"/>
            <a:chExt cx="1800985" cy="94871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DF3AD89-5456-F05F-B8C3-1EB8E15D71D9}"/>
                </a:ext>
              </a:extLst>
            </p:cNvPr>
            <p:cNvSpPr/>
            <p:nvPr/>
          </p:nvSpPr>
          <p:spPr>
            <a:xfrm>
              <a:off x="10248899" y="173648"/>
              <a:ext cx="1800985" cy="261610"/>
            </a:xfrm>
            <a:prstGeom prst="rect">
              <a:avLst/>
            </a:prstGeom>
            <a:solidFill>
              <a:srgbClr val="595959"/>
            </a:solidFill>
            <a:ln w="38100">
              <a:solidFill>
                <a:srgbClr val="595959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지도교수 </a:t>
              </a:r>
              <a:r>
                <a:rPr lang="en-US" altLang="ko-KR" sz="11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: </a:t>
              </a:r>
              <a:r>
                <a:rPr lang="ko-KR" altLang="en-US" sz="1100" dirty="0" err="1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정내훈</a:t>
              </a:r>
              <a:r>
                <a:rPr lang="ko-KR" altLang="en-US" sz="1100" dirty="0">
                  <a:solidFill>
                    <a:schemeClr val="bg1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교수님</a:t>
              </a:r>
              <a:endPara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04AAB8D-BF4A-20CB-3BB5-D476A0DEB295}"/>
                </a:ext>
              </a:extLst>
            </p:cNvPr>
            <p:cNvSpPr/>
            <p:nvPr/>
          </p:nvSpPr>
          <p:spPr>
            <a:xfrm>
              <a:off x="10248899" y="450758"/>
              <a:ext cx="1800985" cy="671605"/>
            </a:xfrm>
            <a:prstGeom prst="rect">
              <a:avLst/>
            </a:prstGeom>
            <a:noFill/>
            <a:ln w="38100">
              <a:solidFill>
                <a:srgbClr val="59595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465DF5D-E1C7-CF65-E282-302820CC567D}"/>
              </a:ext>
            </a:extLst>
          </p:cNvPr>
          <p:cNvSpPr txBox="1"/>
          <p:nvPr/>
        </p:nvSpPr>
        <p:spPr>
          <a:xfrm>
            <a:off x="913397" y="4352329"/>
            <a:ext cx="103652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&lt;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종합설계기획 제안서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&gt;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969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36097" y="622540"/>
            <a:ext cx="2273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개발 일정 및 역할분담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09606F-9A65-E4E1-5266-D7CE1B7FC7CD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62E2140B-CF3E-8AF1-3E6D-511F2092EA9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8045D8-0808-C37A-3E6E-E705716EEF02}"/>
              </a:ext>
            </a:extLst>
          </p:cNvPr>
          <p:cNvSpPr txBox="1"/>
          <p:nvPr/>
        </p:nvSpPr>
        <p:spPr>
          <a:xfrm>
            <a:off x="2803756" y="487432"/>
            <a:ext cx="5055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문제점 및 보완책</a:t>
            </a:r>
          </a:p>
        </p:txBody>
      </p:sp>
      <p:graphicFrame>
        <p:nvGraphicFramePr>
          <p:cNvPr id="29" name="표 29">
            <a:extLst>
              <a:ext uri="{FF2B5EF4-FFF2-40B4-BE49-F238E27FC236}">
                <a16:creationId xmlns:a16="http://schemas.microsoft.com/office/drawing/2014/main" id="{EC59ABC9-CF45-5C22-CBC2-744888F6AA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7759871"/>
              </p:ext>
            </p:extLst>
          </p:nvPr>
        </p:nvGraphicFramePr>
        <p:xfrm>
          <a:off x="3036637" y="1445342"/>
          <a:ext cx="8128000" cy="4371925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7080272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01394735"/>
                    </a:ext>
                  </a:extLst>
                </a:gridCol>
              </a:tblGrid>
              <a:tr h="62770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공통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524134"/>
                  </a:ext>
                </a:extLst>
              </a:tr>
              <a:tr h="1600593">
                <a:tc gridSpan="2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콘텐츠 구현이 미흡</a:t>
                      </a:r>
                      <a:endParaRPr lang="en-US" altLang="ko-KR" sz="2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전체 일정 딜레이</a:t>
                      </a:r>
                      <a:endParaRPr lang="en-US" altLang="ko-KR" sz="2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873746"/>
                  </a:ext>
                </a:extLst>
              </a:tr>
              <a:tr h="5430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3668880"/>
                  </a:ext>
                </a:extLst>
              </a:tr>
              <a:tr h="1600593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게임이 </a:t>
                      </a:r>
                      <a:r>
                        <a:rPr lang="ko-KR" altLang="en-US" sz="14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비주얼적으로</a:t>
                      </a: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미흡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628650" lvl="1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Shader</a:t>
                      </a: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개선</a:t>
                      </a:r>
                      <a:r>
                        <a:rPr lang="en-US" altLang="ko-KR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UI </a:t>
                      </a: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및 배경 오브젝트 추가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네트워크 딜레이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628650" lvl="1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원인 분석 및 개선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lvl="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NPC </a:t>
                      </a: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패턴이 단순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628650" lvl="1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추가 콘텐츠 구현에 맞추어 다양화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89294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0846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7E2F577-21FE-1345-4698-95190165535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1127" y="880427"/>
            <a:ext cx="4309745" cy="509714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01195C-2AEA-9B91-644F-27CBD9477837}"/>
              </a:ext>
            </a:extLst>
          </p:cNvPr>
          <p:cNvSpPr txBox="1"/>
          <p:nvPr/>
        </p:nvSpPr>
        <p:spPr>
          <a:xfrm>
            <a:off x="1410456" y="2252740"/>
            <a:ext cx="937109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38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Microsoft GothicNeo" panose="020B0500000101010101" pitchFamily="50" charset="-127"/>
              </a:rPr>
              <a:t>AlgaeEater</a:t>
            </a:r>
            <a:endParaRPr lang="ko-KR" altLang="en-US" sz="13800"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826E71-4AF2-A6E2-C3E0-2EE1923E8205}"/>
              </a:ext>
            </a:extLst>
          </p:cNvPr>
          <p:cNvSpPr txBox="1"/>
          <p:nvPr/>
        </p:nvSpPr>
        <p:spPr>
          <a:xfrm>
            <a:off x="913398" y="5886355"/>
            <a:ext cx="103652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임해인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2017184028    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김경욱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2016182005    </a:t>
            </a:r>
            <a:r>
              <a:rPr lang="ko-KR" altLang="en-US" sz="20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김덕현</a:t>
            </a:r>
            <a:r>
              <a:rPr lang="ko-KR" altLang="en-US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en-US" altLang="ko-KR" sz="2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2017184008</a:t>
            </a:r>
            <a:endParaRPr lang="ko-KR" altLang="en-US" sz="2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CF8F341-59A8-003A-DC1A-A2739F1C61A4}"/>
              </a:ext>
            </a:extLst>
          </p:cNvPr>
          <p:cNvSpPr/>
          <p:nvPr/>
        </p:nvSpPr>
        <p:spPr>
          <a:xfrm>
            <a:off x="0" y="336690"/>
            <a:ext cx="2881745" cy="3077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2023</a:t>
            </a:r>
            <a:r>
              <a:rPr lang="ko-KR" altLang="en-US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년도</a:t>
            </a:r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졸업작품 중간 발표</a:t>
            </a:r>
            <a:endParaRPr lang="en-US" altLang="ko-KR" sz="14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65DF5D-E1C7-CF65-E282-302820CC567D}"/>
              </a:ext>
            </a:extLst>
          </p:cNvPr>
          <p:cNvSpPr txBox="1"/>
          <p:nvPr/>
        </p:nvSpPr>
        <p:spPr>
          <a:xfrm>
            <a:off x="913397" y="4352329"/>
            <a:ext cx="10365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</a:p>
        </p:txBody>
      </p:sp>
    </p:spTree>
    <p:extLst>
      <p:ext uri="{BB962C8B-B14F-4D97-AF65-F5344CB8AC3E}">
        <p14:creationId xmlns:p14="http://schemas.microsoft.com/office/powerpoint/2010/main" val="3255005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1838408-0FD0-BE00-FCDE-BE8ECCF4EE6F}"/>
              </a:ext>
            </a:extLst>
          </p:cNvPr>
          <p:cNvSpPr/>
          <p:nvPr/>
        </p:nvSpPr>
        <p:spPr>
          <a:xfrm>
            <a:off x="-13065" y="1237607"/>
            <a:ext cx="3019926" cy="5232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381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목차</a:t>
            </a:r>
            <a:endParaRPr lang="en-US" altLang="ko-KR" sz="28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1617AA9C-0C5B-7A49-A540-52CFE73C5554}"/>
              </a:ext>
            </a:extLst>
          </p:cNvPr>
          <p:cNvGrpSpPr/>
          <p:nvPr/>
        </p:nvGrpSpPr>
        <p:grpSpPr>
          <a:xfrm>
            <a:off x="2017143" y="2300978"/>
            <a:ext cx="1271498" cy="646331"/>
            <a:chOff x="2017143" y="2300978"/>
            <a:chExt cx="1271498" cy="646331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8C88ABA-1BBA-A74E-0092-A43324A5B24F}"/>
                </a:ext>
              </a:extLst>
            </p:cNvPr>
            <p:cNvSpPr/>
            <p:nvPr/>
          </p:nvSpPr>
          <p:spPr>
            <a:xfrm>
              <a:off x="2017143" y="2300978"/>
              <a:ext cx="99382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DF3FBFB-AA8A-AE85-361B-EBF4D0B74E41}"/>
                </a:ext>
              </a:extLst>
            </p:cNvPr>
            <p:cNvSpPr txBox="1"/>
            <p:nvPr/>
          </p:nvSpPr>
          <p:spPr>
            <a:xfrm>
              <a:off x="2116525" y="2300978"/>
              <a:ext cx="11721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01</a:t>
              </a:r>
            </a:p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게임소개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C9BF2C0D-EB32-393A-9216-5CCD06EA68C7}"/>
              </a:ext>
            </a:extLst>
          </p:cNvPr>
          <p:cNvGrpSpPr/>
          <p:nvPr/>
        </p:nvGrpSpPr>
        <p:grpSpPr>
          <a:xfrm>
            <a:off x="2017143" y="3264361"/>
            <a:ext cx="2946636" cy="646331"/>
            <a:chOff x="1397516" y="3105834"/>
            <a:chExt cx="2946636" cy="64633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C5D4CB0-036E-2FA4-6136-A15DC63FC730}"/>
                </a:ext>
              </a:extLst>
            </p:cNvPr>
            <p:cNvSpPr/>
            <p:nvPr/>
          </p:nvSpPr>
          <p:spPr>
            <a:xfrm>
              <a:off x="1397516" y="3105834"/>
              <a:ext cx="99382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EF5CE99-C5BB-312B-0B46-B7B36289036E}"/>
                </a:ext>
              </a:extLst>
            </p:cNvPr>
            <p:cNvSpPr txBox="1"/>
            <p:nvPr/>
          </p:nvSpPr>
          <p:spPr>
            <a:xfrm>
              <a:off x="1496898" y="3105834"/>
              <a:ext cx="284725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02</a:t>
              </a:r>
            </a:p>
            <a:p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중점 연구 분야 및 기술적 요소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FDFDBE1-E514-4D49-226D-13FD3F1BC28F}"/>
              </a:ext>
            </a:extLst>
          </p:cNvPr>
          <p:cNvGrpSpPr/>
          <p:nvPr/>
        </p:nvGrpSpPr>
        <p:grpSpPr>
          <a:xfrm>
            <a:off x="2017143" y="4180767"/>
            <a:ext cx="2882516" cy="646331"/>
            <a:chOff x="1397516" y="3105834"/>
            <a:chExt cx="2882516" cy="646331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9FA0C0F-2966-4436-44A4-5A9A005C8370}"/>
                </a:ext>
              </a:extLst>
            </p:cNvPr>
            <p:cNvSpPr/>
            <p:nvPr/>
          </p:nvSpPr>
          <p:spPr>
            <a:xfrm>
              <a:off x="1397516" y="3105834"/>
              <a:ext cx="99382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538F4AB-CAF0-F1E7-BD13-C2CD4C4B35E0}"/>
                </a:ext>
              </a:extLst>
            </p:cNvPr>
            <p:cNvSpPr txBox="1"/>
            <p:nvPr/>
          </p:nvSpPr>
          <p:spPr>
            <a:xfrm>
              <a:off x="1496898" y="3105834"/>
              <a:ext cx="278313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03</a:t>
              </a:r>
            </a:p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개발 일정 및 역할 분담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2F43E96-846F-71DC-F6C1-563DA5BF9BE0}"/>
              </a:ext>
            </a:extLst>
          </p:cNvPr>
          <p:cNvGrpSpPr/>
          <p:nvPr/>
        </p:nvGrpSpPr>
        <p:grpSpPr>
          <a:xfrm>
            <a:off x="2017143" y="5097173"/>
            <a:ext cx="853114" cy="646331"/>
            <a:chOff x="1397516" y="3105834"/>
            <a:chExt cx="853114" cy="646331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ECA9D1E-AD5D-50D2-E102-F20F467E5ED3}"/>
                </a:ext>
              </a:extLst>
            </p:cNvPr>
            <p:cNvSpPr/>
            <p:nvPr/>
          </p:nvSpPr>
          <p:spPr>
            <a:xfrm>
              <a:off x="1397516" y="3105834"/>
              <a:ext cx="99382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5BEA38E-F902-1105-5143-A5936732EF94}"/>
                </a:ext>
              </a:extLst>
            </p:cNvPr>
            <p:cNvSpPr txBox="1"/>
            <p:nvPr/>
          </p:nvSpPr>
          <p:spPr>
            <a:xfrm>
              <a:off x="1496898" y="3105834"/>
              <a:ext cx="75373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04</a:t>
              </a:r>
            </a:p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시연 </a:t>
              </a:r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27" name="슬라이드 번호 개체 틀 26">
            <a:extLst>
              <a:ext uri="{FF2B5EF4-FFF2-40B4-BE49-F238E27FC236}">
                <a16:creationId xmlns:a16="http://schemas.microsoft.com/office/drawing/2014/main" id="{CE844915-734A-D522-1E7E-B5450BD1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57664-269D-4171-8E5C-AD32148612E5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6075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72190" y="622540"/>
            <a:ext cx="22017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게임소개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8B1880-58C4-C5EC-E17A-A0C3F885AEDD}"/>
              </a:ext>
            </a:extLst>
          </p:cNvPr>
          <p:cNvSpPr txBox="1"/>
          <p:nvPr/>
        </p:nvSpPr>
        <p:spPr>
          <a:xfrm>
            <a:off x="2857498" y="453263"/>
            <a:ext cx="22017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F877E88-A53A-7153-3DFF-8964F3F0D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8966" y="1806292"/>
            <a:ext cx="4921193" cy="26761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C1E760-4501-E126-A1D6-C267EF9EBAAA}"/>
              </a:ext>
            </a:extLst>
          </p:cNvPr>
          <p:cNvSpPr txBox="1"/>
          <p:nvPr/>
        </p:nvSpPr>
        <p:spPr>
          <a:xfrm>
            <a:off x="3370849" y="4586879"/>
            <a:ext cx="44376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Unity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컨셉 데모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35CE79-FA40-B828-8E7A-27B01418EFD6}"/>
              </a:ext>
            </a:extLst>
          </p:cNvPr>
          <p:cNvSpPr txBox="1"/>
          <p:nvPr/>
        </p:nvSpPr>
        <p:spPr>
          <a:xfrm>
            <a:off x="8279731" y="2191302"/>
            <a:ext cx="3314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3</a:t>
            </a: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인칭 캐주얼 액션 </a:t>
            </a: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MORPG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864099-8819-BE1A-BDA5-00DD2E81C562}"/>
              </a:ext>
            </a:extLst>
          </p:cNvPr>
          <p:cNvSpPr txBox="1"/>
          <p:nvPr/>
        </p:nvSpPr>
        <p:spPr>
          <a:xfrm>
            <a:off x="8279732" y="1936969"/>
            <a:ext cx="33146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장르 </a:t>
            </a: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|</a:t>
            </a:r>
            <a:endParaRPr lang="ko-KR" altLang="en-US" sz="1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C75208-A61B-D331-D900-1E7418FA7DA8}"/>
              </a:ext>
            </a:extLst>
          </p:cNvPr>
          <p:cNvSpPr txBox="1"/>
          <p:nvPr/>
        </p:nvSpPr>
        <p:spPr>
          <a:xfrm>
            <a:off x="8279731" y="2933249"/>
            <a:ext cx="3314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쉬운 조작으로 즐기는 화려한 액션 </a:t>
            </a: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RPG</a:t>
            </a:r>
            <a:endParaRPr lang="ko-KR" altLang="en-US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D3AC7C-4EBD-AFA4-8087-4746C3ABBB30}"/>
              </a:ext>
            </a:extLst>
          </p:cNvPr>
          <p:cNvSpPr txBox="1"/>
          <p:nvPr/>
        </p:nvSpPr>
        <p:spPr>
          <a:xfrm>
            <a:off x="8279732" y="2678916"/>
            <a:ext cx="33146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특징 </a:t>
            </a: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|</a:t>
            </a:r>
            <a:endParaRPr lang="ko-KR" altLang="en-US" sz="1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E57C8B-1582-F290-8EFE-BD133E47504D}"/>
              </a:ext>
            </a:extLst>
          </p:cNvPr>
          <p:cNvSpPr txBox="1"/>
          <p:nvPr/>
        </p:nvSpPr>
        <p:spPr>
          <a:xfrm>
            <a:off x="8279731" y="3691123"/>
            <a:ext cx="3499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최대 플레이 인원 </a:t>
            </a:r>
            <a:r>
              <a:rPr lang="en-US" altLang="ko-KR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: 4</a:t>
            </a:r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명</a:t>
            </a:r>
            <a:endParaRPr lang="en-US" altLang="ko-KR" sz="1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45CFEB-F270-B7C5-5479-12F1446DF495}"/>
              </a:ext>
            </a:extLst>
          </p:cNvPr>
          <p:cNvSpPr txBox="1"/>
          <p:nvPr/>
        </p:nvSpPr>
        <p:spPr>
          <a:xfrm>
            <a:off x="8279732" y="3436790"/>
            <a:ext cx="33146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정보 </a:t>
            </a: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|</a:t>
            </a:r>
            <a:endParaRPr lang="ko-KR" altLang="en-US" sz="1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D441BB-E94C-5CBA-A17D-9E7CDC3B94A8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16" name="슬라이드 번호 개체 틀 1">
            <a:extLst>
              <a:ext uri="{FF2B5EF4-FFF2-40B4-BE49-F238E27FC236}">
                <a16:creationId xmlns:a16="http://schemas.microsoft.com/office/drawing/2014/main" id="{B5043396-6AE3-FB2C-F9DB-6E9C65A65B9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948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72190" y="430033"/>
            <a:ext cx="2201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 연구 분야 및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기술적 요소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EF7920-B819-90B2-8D11-66F12EFD03B6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46FC6B-3548-B972-7D11-DC8A7FCAB12E}"/>
              </a:ext>
            </a:extLst>
          </p:cNvPr>
          <p:cNvSpPr txBox="1"/>
          <p:nvPr/>
        </p:nvSpPr>
        <p:spPr>
          <a:xfrm>
            <a:off x="4276494" y="1097116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CLIENT</a:t>
            </a:r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7182E1-4D13-1D48-EC05-3B57FD753F67}"/>
              </a:ext>
            </a:extLst>
          </p:cNvPr>
          <p:cNvSpPr txBox="1"/>
          <p:nvPr/>
        </p:nvSpPr>
        <p:spPr>
          <a:xfrm>
            <a:off x="9096390" y="1090884"/>
            <a:ext cx="1058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SERVER</a:t>
            </a:r>
            <a:endParaRPr lang="ko-KR" alt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56462E-5C55-0A62-F1CF-59B6AEF82C40}"/>
              </a:ext>
            </a:extLst>
          </p:cNvPr>
          <p:cNvGrpSpPr/>
          <p:nvPr/>
        </p:nvGrpSpPr>
        <p:grpSpPr>
          <a:xfrm>
            <a:off x="2574319" y="1794188"/>
            <a:ext cx="4476341" cy="1203886"/>
            <a:chOff x="2901222" y="662902"/>
            <a:chExt cx="4476341" cy="1203886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A5E280DF-4921-EC3B-BC86-70360F860C67}"/>
                </a:ext>
              </a:extLst>
            </p:cNvPr>
            <p:cNvGrpSpPr/>
            <p:nvPr/>
          </p:nvGrpSpPr>
          <p:grpSpPr>
            <a:xfrm>
              <a:off x="2901222" y="662902"/>
              <a:ext cx="4476341" cy="1203886"/>
              <a:chOff x="3003503" y="2739725"/>
              <a:chExt cx="8616569" cy="2317377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BAF5EDFE-4A6E-8E7B-CE0D-CC706F71A31C}"/>
                  </a:ext>
                </a:extLst>
              </p:cNvPr>
              <p:cNvSpPr/>
              <p:nvPr/>
            </p:nvSpPr>
            <p:spPr>
              <a:xfrm>
                <a:off x="4155897" y="3210961"/>
                <a:ext cx="7464175" cy="1846141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933D2BFA-CF67-7033-7A38-77D89D45FF55}"/>
                  </a:ext>
                </a:extLst>
              </p:cNvPr>
              <p:cNvSpPr/>
              <p:nvPr/>
            </p:nvSpPr>
            <p:spPr>
              <a:xfrm>
                <a:off x="4223323" y="2742918"/>
                <a:ext cx="3129341" cy="702515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1400" b="1" dirty="0">
                    <a:solidFill>
                      <a:schemeClr val="tx1"/>
                    </a:solidFill>
                  </a:rPr>
                  <a:t>CL : 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임해인</a:t>
                </a: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856D32BB-FD37-E8B6-77F3-18859BBA6AA4}"/>
                  </a:ext>
                </a:extLst>
              </p:cNvPr>
              <p:cNvSpPr/>
              <p:nvPr/>
            </p:nvSpPr>
            <p:spPr>
              <a:xfrm>
                <a:off x="3003503" y="2739725"/>
                <a:ext cx="2304787" cy="230478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94B0DBCA-61D9-34D6-A471-4AED5AEA68F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800000" flipH="1">
                <a:off x="3464202" y="3134731"/>
                <a:ext cx="1440763" cy="14407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1AF3A8-E75B-F960-FA43-88EEE7EB9396}"/>
                </a:ext>
              </a:extLst>
            </p:cNvPr>
            <p:cNvSpPr txBox="1"/>
            <p:nvPr/>
          </p:nvSpPr>
          <p:spPr>
            <a:xfrm>
              <a:off x="4128374" y="1095492"/>
              <a:ext cx="22749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멀티 쓰레드 클라이언트</a:t>
              </a:r>
              <a:endPara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8E8ED75-3518-CB41-1BA7-9FEF46741F3B}"/>
                </a:ext>
              </a:extLst>
            </p:cNvPr>
            <p:cNvSpPr txBox="1"/>
            <p:nvPr/>
          </p:nvSpPr>
          <p:spPr>
            <a:xfrm>
              <a:off x="4172023" y="1415475"/>
              <a:ext cx="2689857" cy="313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Logic Thread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와 </a:t>
              </a: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Render Thread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의 분리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63627CCA-2F84-4FBB-F373-6950F28D2498}"/>
              </a:ext>
            </a:extLst>
          </p:cNvPr>
          <p:cNvGrpSpPr/>
          <p:nvPr/>
        </p:nvGrpSpPr>
        <p:grpSpPr>
          <a:xfrm>
            <a:off x="2593269" y="3364445"/>
            <a:ext cx="4476341" cy="1203886"/>
            <a:chOff x="2676832" y="2232699"/>
            <a:chExt cx="4476341" cy="1203886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DAE63A4B-8CFE-DAEC-5F85-846370F84BDB}"/>
                </a:ext>
              </a:extLst>
            </p:cNvPr>
            <p:cNvSpPr/>
            <p:nvPr/>
          </p:nvSpPr>
          <p:spPr>
            <a:xfrm>
              <a:off x="3275505" y="2477508"/>
              <a:ext cx="3877668" cy="95907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00B03ADD-68D5-EDD1-FB60-FB8ABCE73839}"/>
                </a:ext>
              </a:extLst>
            </p:cNvPr>
            <p:cNvSpPr/>
            <p:nvPr/>
          </p:nvSpPr>
          <p:spPr>
            <a:xfrm>
              <a:off x="3310533" y="2234358"/>
              <a:ext cx="1625705" cy="36495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1400" b="1" dirty="0">
                  <a:solidFill>
                    <a:schemeClr val="tx1"/>
                  </a:solidFill>
                </a:rPr>
                <a:t>CL : </a:t>
              </a:r>
              <a:r>
                <a:rPr lang="ko-KR" altLang="en-US" sz="1400" b="1" dirty="0">
                  <a:solidFill>
                    <a:schemeClr val="tx1"/>
                  </a:solidFill>
                </a:rPr>
                <a:t>임해인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0062138-3C23-6C9A-BA4A-7B18F81D328F}"/>
                </a:ext>
              </a:extLst>
            </p:cNvPr>
            <p:cNvSpPr/>
            <p:nvPr/>
          </p:nvSpPr>
          <p:spPr>
            <a:xfrm>
              <a:off x="2676832" y="2232699"/>
              <a:ext cx="1197346" cy="119734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BA79CF3-58FE-75DA-1B4B-7257B24DA136}"/>
                </a:ext>
              </a:extLst>
            </p:cNvPr>
            <p:cNvSpPr txBox="1"/>
            <p:nvPr/>
          </p:nvSpPr>
          <p:spPr>
            <a:xfrm>
              <a:off x="3903984" y="2601576"/>
              <a:ext cx="13832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Toon</a:t>
              </a:r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Shader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C2DE46F-68CE-A2DE-0501-04BF7E16D2BF}"/>
                </a:ext>
              </a:extLst>
            </p:cNvPr>
            <p:cNvSpPr txBox="1"/>
            <p:nvPr/>
          </p:nvSpPr>
          <p:spPr>
            <a:xfrm>
              <a:off x="3906120" y="2873736"/>
              <a:ext cx="2689857" cy="5500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Rim Lighting, Two Tone shading, ambient light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의 </a:t>
              </a: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smooth 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값 적용</a:t>
              </a:r>
            </a:p>
          </p:txBody>
        </p:sp>
        <p:pic>
          <p:nvPicPr>
            <p:cNvPr id="23" name="Picture 6">
              <a:extLst>
                <a:ext uri="{FF2B5EF4-FFF2-40B4-BE49-F238E27FC236}">
                  <a16:creationId xmlns:a16="http://schemas.microsoft.com/office/drawing/2014/main" id="{898B6746-D2C8-27A6-B69C-E784EF0123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26775" y="2373551"/>
              <a:ext cx="906000" cy="90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B887E84-58C6-6CAF-4CF0-7A1974F77BFE}"/>
              </a:ext>
            </a:extLst>
          </p:cNvPr>
          <p:cNvGrpSpPr/>
          <p:nvPr/>
        </p:nvGrpSpPr>
        <p:grpSpPr>
          <a:xfrm>
            <a:off x="2552819" y="4928162"/>
            <a:ext cx="4557241" cy="1203886"/>
            <a:chOff x="7436485" y="1098827"/>
            <a:chExt cx="4557241" cy="1203886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33F2C75D-39AC-6F67-0CC5-CE8BE40F2AC2}"/>
                </a:ext>
              </a:extLst>
            </p:cNvPr>
            <p:cNvGrpSpPr/>
            <p:nvPr/>
          </p:nvGrpSpPr>
          <p:grpSpPr>
            <a:xfrm>
              <a:off x="7436485" y="1098827"/>
              <a:ext cx="4557241" cy="1203886"/>
              <a:chOff x="7436485" y="1098827"/>
              <a:chExt cx="4557241" cy="1203886"/>
            </a:xfrm>
          </p:grpSpPr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C210946C-656C-A838-E079-D304F98291EC}"/>
                  </a:ext>
                </a:extLst>
              </p:cNvPr>
              <p:cNvSpPr/>
              <p:nvPr/>
            </p:nvSpPr>
            <p:spPr>
              <a:xfrm>
                <a:off x="8035158" y="1343636"/>
                <a:ext cx="3877668" cy="959077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0F94EEEC-02A6-F590-FFCF-F0D33429CCC2}"/>
                  </a:ext>
                </a:extLst>
              </p:cNvPr>
              <p:cNvSpPr/>
              <p:nvPr/>
            </p:nvSpPr>
            <p:spPr>
              <a:xfrm>
                <a:off x="8070186" y="1100486"/>
                <a:ext cx="1625705" cy="364959"/>
              </a:xfrm>
              <a:prstGeom prst="round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1400" b="1" dirty="0">
                    <a:solidFill>
                      <a:schemeClr val="tx1"/>
                    </a:solidFill>
                  </a:rPr>
                  <a:t>CL : </a:t>
                </a:r>
                <a:r>
                  <a:rPr lang="ko-KR" altLang="en-US" sz="1400" b="1" dirty="0" err="1">
                    <a:solidFill>
                      <a:schemeClr val="tx1"/>
                    </a:solidFill>
                  </a:rPr>
                  <a:t>김덕현</a:t>
                </a:r>
                <a:endParaRPr lang="ko-KR" altLang="en-US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2C286A8B-6553-8272-755D-B0DE9C02DC4F}"/>
                  </a:ext>
                </a:extLst>
              </p:cNvPr>
              <p:cNvSpPr/>
              <p:nvPr/>
            </p:nvSpPr>
            <p:spPr>
              <a:xfrm>
                <a:off x="7436485" y="1098827"/>
                <a:ext cx="1197346" cy="1197346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FA972E9-CBDB-7072-AC1B-A0E053FBA3B8}"/>
                  </a:ext>
                </a:extLst>
              </p:cNvPr>
              <p:cNvSpPr txBox="1"/>
              <p:nvPr/>
            </p:nvSpPr>
            <p:spPr>
              <a:xfrm>
                <a:off x="8663637" y="1467704"/>
                <a:ext cx="300454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물리적인 </a:t>
                </a:r>
                <a:r>
                  <a:rPr lang="en-US" altLang="ko-KR" sz="16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Particle</a:t>
                </a:r>
                <a:r>
                  <a:rPr lang="ko-KR" altLang="en-US" sz="16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 </a:t>
                </a:r>
                <a:r>
                  <a:rPr lang="en-US" altLang="ko-KR" sz="16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System</a:t>
                </a:r>
                <a:r>
                  <a:rPr lang="ko-KR" altLang="en-US" sz="16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 구현</a:t>
                </a:r>
                <a:endPara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92E4205-D75F-9D31-1A48-DA3435CB6610}"/>
                  </a:ext>
                </a:extLst>
              </p:cNvPr>
              <p:cNvSpPr txBox="1"/>
              <p:nvPr/>
            </p:nvSpPr>
            <p:spPr>
              <a:xfrm>
                <a:off x="8663637" y="1714611"/>
                <a:ext cx="3330089" cy="5500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050" dirty="0" err="1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비탄성</a:t>
                </a:r>
                <a:r>
                  <a:rPr lang="ko-KR" altLang="en-US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 충돌</a:t>
                </a:r>
                <a:r>
                  <a:rPr lang="en-US" altLang="ko-KR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, </a:t>
                </a:r>
                <a:r>
                  <a:rPr lang="ko-KR" altLang="en-US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가속도 운동</a:t>
                </a:r>
                <a:r>
                  <a:rPr lang="en-US" altLang="ko-KR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, </a:t>
                </a:r>
                <a:r>
                  <a:rPr lang="ko-KR" altLang="en-US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중력 등 물리적인 요소 적용</a:t>
                </a:r>
                <a:endPara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Compute Shader</a:t>
                </a:r>
                <a:r>
                  <a:rPr lang="ko-KR" altLang="en-US" sz="105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  <a:cs typeface="Microsoft GothicNeo" panose="020B0500000101010101" pitchFamily="50" charset="-127"/>
                  </a:rPr>
                  <a:t>를 통한 물리 연산 처리</a:t>
                </a:r>
              </a:p>
            </p:txBody>
          </p:sp>
        </p:grpSp>
        <p:pic>
          <p:nvPicPr>
            <p:cNvPr id="2050" name="Picture 2" descr="sparkle Icon 1764908">
              <a:extLst>
                <a:ext uri="{FF2B5EF4-FFF2-40B4-BE49-F238E27FC236}">
                  <a16:creationId xmlns:a16="http://schemas.microsoft.com/office/drawing/2014/main" id="{751A3F85-2F41-78FD-F756-CB63CBD9811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15" t="17440" r="19382" b="20327"/>
            <a:stretch/>
          </p:blipFill>
          <p:spPr bwMode="auto">
            <a:xfrm>
              <a:off x="7511545" y="1169050"/>
              <a:ext cx="1047403" cy="10445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41A0AC7-5BD5-3BDD-F915-C2EAC93CB174}"/>
              </a:ext>
            </a:extLst>
          </p:cNvPr>
          <p:cNvGrpSpPr/>
          <p:nvPr/>
        </p:nvGrpSpPr>
        <p:grpSpPr>
          <a:xfrm>
            <a:off x="7387243" y="1795798"/>
            <a:ext cx="4476341" cy="1203886"/>
            <a:chOff x="7377768" y="1010652"/>
            <a:chExt cx="4476341" cy="1203886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573A7954-E08E-998D-4168-C1E2370627B7}"/>
                </a:ext>
              </a:extLst>
            </p:cNvPr>
            <p:cNvGrpSpPr/>
            <p:nvPr/>
          </p:nvGrpSpPr>
          <p:grpSpPr>
            <a:xfrm>
              <a:off x="7377768" y="1010652"/>
              <a:ext cx="4476341" cy="1203886"/>
              <a:chOff x="3003503" y="2739725"/>
              <a:chExt cx="8616569" cy="2317377"/>
            </a:xfrm>
          </p:grpSpPr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B1B6E190-B4AE-8C5B-DADB-384E3C2D6487}"/>
                  </a:ext>
                </a:extLst>
              </p:cNvPr>
              <p:cNvSpPr/>
              <p:nvPr/>
            </p:nvSpPr>
            <p:spPr>
              <a:xfrm>
                <a:off x="4155897" y="3210961"/>
                <a:ext cx="7464175" cy="1846141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313C06C2-6517-9BB3-D5F5-5EACE84F47B9}"/>
                  </a:ext>
                </a:extLst>
              </p:cNvPr>
              <p:cNvSpPr/>
              <p:nvPr/>
            </p:nvSpPr>
            <p:spPr>
              <a:xfrm>
                <a:off x="4223323" y="2742918"/>
                <a:ext cx="3129341" cy="702515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1400" b="1" dirty="0">
                    <a:solidFill>
                      <a:schemeClr val="tx1"/>
                    </a:solidFill>
                  </a:rPr>
                  <a:t>SV : 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김경욱</a:t>
                </a:r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636216B0-48B8-F82D-611A-F6E82DF6E6A5}"/>
                  </a:ext>
                </a:extLst>
              </p:cNvPr>
              <p:cNvSpPr/>
              <p:nvPr/>
            </p:nvSpPr>
            <p:spPr>
              <a:xfrm>
                <a:off x="3003503" y="2739725"/>
                <a:ext cx="2304787" cy="230478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1AE3323-7E73-D277-8E3B-ED2E68B212F9}"/>
                </a:ext>
              </a:extLst>
            </p:cNvPr>
            <p:cNvSpPr txBox="1"/>
            <p:nvPr/>
          </p:nvSpPr>
          <p:spPr>
            <a:xfrm>
              <a:off x="8604920" y="1443242"/>
              <a:ext cx="28248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IOCP </a:t>
              </a:r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기반 </a:t>
              </a:r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MORPG</a:t>
              </a:r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서버 구현</a:t>
              </a:r>
              <a:endPara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84E35D0-41E6-9BDB-481F-2E5F6FB25817}"/>
                </a:ext>
              </a:extLst>
            </p:cNvPr>
            <p:cNvSpPr txBox="1"/>
            <p:nvPr/>
          </p:nvSpPr>
          <p:spPr>
            <a:xfrm>
              <a:off x="8610336" y="1738842"/>
              <a:ext cx="2689857" cy="313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동시접속자 </a:t>
              </a:r>
              <a:r>
                <a:rPr lang="en-US" altLang="ko-KR" sz="105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300</a:t>
              </a:r>
              <a:r>
                <a:rPr lang="ko-KR" altLang="en-US" sz="105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명대 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서버 구현</a:t>
              </a:r>
            </a:p>
          </p:txBody>
        </p:sp>
        <p:pic>
          <p:nvPicPr>
            <p:cNvPr id="1028" name="Picture 4" descr="Networking">
              <a:extLst>
                <a:ext uri="{FF2B5EF4-FFF2-40B4-BE49-F238E27FC236}">
                  <a16:creationId xmlns:a16="http://schemas.microsoft.com/office/drawing/2014/main" id="{A6E708ED-67B0-895D-286E-457ADDECC4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01903" y="1202384"/>
              <a:ext cx="749270" cy="7492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130AAF1-B277-EE79-AF27-DCDCA4CB8891}"/>
              </a:ext>
            </a:extLst>
          </p:cNvPr>
          <p:cNvGrpSpPr/>
          <p:nvPr/>
        </p:nvGrpSpPr>
        <p:grpSpPr>
          <a:xfrm>
            <a:off x="7377768" y="3364445"/>
            <a:ext cx="4495291" cy="1203886"/>
            <a:chOff x="7530168" y="2732884"/>
            <a:chExt cx="4495291" cy="1203886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5CAE8462-E5C1-CF18-2BA5-8640841536AB}"/>
                </a:ext>
              </a:extLst>
            </p:cNvPr>
            <p:cNvGrpSpPr/>
            <p:nvPr/>
          </p:nvGrpSpPr>
          <p:grpSpPr>
            <a:xfrm>
              <a:off x="7530168" y="2732884"/>
              <a:ext cx="4476341" cy="1203886"/>
              <a:chOff x="3003503" y="2739725"/>
              <a:chExt cx="8616569" cy="2317377"/>
            </a:xfrm>
          </p:grpSpPr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id="{A9CD82AE-F45B-4D99-A0A6-306F06988905}"/>
                  </a:ext>
                </a:extLst>
              </p:cNvPr>
              <p:cNvSpPr/>
              <p:nvPr/>
            </p:nvSpPr>
            <p:spPr>
              <a:xfrm>
                <a:off x="4155897" y="3210961"/>
                <a:ext cx="7464175" cy="1846141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82F3193C-828A-B2F3-CFCD-3B87597A72E9}"/>
                  </a:ext>
                </a:extLst>
              </p:cNvPr>
              <p:cNvSpPr/>
              <p:nvPr/>
            </p:nvSpPr>
            <p:spPr>
              <a:xfrm>
                <a:off x="4223323" y="2742918"/>
                <a:ext cx="3129341" cy="702515"/>
              </a:xfrm>
              <a:prstGeom prst="round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1400" b="1" dirty="0">
                    <a:solidFill>
                      <a:schemeClr val="tx1"/>
                    </a:solidFill>
                  </a:rPr>
                  <a:t>SV : 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김경욱</a:t>
                </a:r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E9832072-FE91-C456-C6AD-D8D2284D31C7}"/>
                  </a:ext>
                </a:extLst>
              </p:cNvPr>
              <p:cNvSpPr/>
              <p:nvPr/>
            </p:nvSpPr>
            <p:spPr>
              <a:xfrm>
                <a:off x="3003503" y="2739725"/>
                <a:ext cx="2304787" cy="230478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085F076-7DBF-517A-37F2-C9C077E73BDD}"/>
                </a:ext>
              </a:extLst>
            </p:cNvPr>
            <p:cNvSpPr txBox="1"/>
            <p:nvPr/>
          </p:nvSpPr>
          <p:spPr>
            <a:xfrm>
              <a:off x="8757320" y="3106951"/>
              <a:ext cx="32681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LUA</a:t>
              </a:r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Script</a:t>
              </a:r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를 활용 보스 패턴 구현</a:t>
              </a:r>
              <a:r>
                <a:rPr lang="en-US" altLang="ko-KR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29B8836-9E8A-379B-F768-1B25AA9209BD}"/>
                </a:ext>
              </a:extLst>
            </p:cNvPr>
            <p:cNvSpPr txBox="1"/>
            <p:nvPr/>
          </p:nvSpPr>
          <p:spPr>
            <a:xfrm>
              <a:off x="8758357" y="3362619"/>
              <a:ext cx="2689857" cy="5500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서버의 재시작 없이 보스 패턴 요소를 변경할 수 있는 서버 구현</a:t>
              </a:r>
            </a:p>
          </p:txBody>
        </p:sp>
        <p:pic>
          <p:nvPicPr>
            <p:cNvPr id="49" name="Picture 4" descr="Networking">
              <a:extLst>
                <a:ext uri="{FF2B5EF4-FFF2-40B4-BE49-F238E27FC236}">
                  <a16:creationId xmlns:a16="http://schemas.microsoft.com/office/drawing/2014/main" id="{DFD151AB-E00D-ECEC-A02D-0443D46FF3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4303" y="2924616"/>
              <a:ext cx="749270" cy="7492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46B4745-B712-3863-015A-A3822874E850}"/>
              </a:ext>
            </a:extLst>
          </p:cNvPr>
          <p:cNvSpPr txBox="1"/>
          <p:nvPr/>
        </p:nvSpPr>
        <p:spPr>
          <a:xfrm>
            <a:off x="2813653" y="387398"/>
            <a:ext cx="22017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연구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분야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endParaRPr lang="ko-KR" alt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22" name="슬라이드 번호 개체 틀 1">
            <a:extLst>
              <a:ext uri="{FF2B5EF4-FFF2-40B4-BE49-F238E27FC236}">
                <a16:creationId xmlns:a16="http://schemas.microsoft.com/office/drawing/2014/main" id="{533ADA24-436D-5903-B49A-0C4387B832A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F03B2F-6CCE-6C1F-3D0F-5C1E3FAB6CBE}"/>
              </a:ext>
            </a:extLst>
          </p:cNvPr>
          <p:cNvSpPr txBox="1"/>
          <p:nvPr/>
        </p:nvSpPr>
        <p:spPr>
          <a:xfrm>
            <a:off x="6094289" y="1706489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CLEAR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818785-4DE5-227F-A202-E827701C7A9C}"/>
              </a:ext>
            </a:extLst>
          </p:cNvPr>
          <p:cNvSpPr txBox="1"/>
          <p:nvPr/>
        </p:nvSpPr>
        <p:spPr>
          <a:xfrm>
            <a:off x="10928348" y="3295284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CLEAR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66D26F-F8C0-BBF0-04CF-11107DABE0D8}"/>
              </a:ext>
            </a:extLst>
          </p:cNvPr>
          <p:cNvSpPr txBox="1"/>
          <p:nvPr/>
        </p:nvSpPr>
        <p:spPr>
          <a:xfrm>
            <a:off x="10928348" y="1721687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CLEAR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6BEE091-6378-1508-AC31-48F04F3CA0AB}"/>
              </a:ext>
            </a:extLst>
          </p:cNvPr>
          <p:cNvSpPr txBox="1"/>
          <p:nvPr/>
        </p:nvSpPr>
        <p:spPr>
          <a:xfrm>
            <a:off x="6347563" y="3270234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30%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F2A5778-BE87-77DF-B136-24DF32A7A03D}"/>
              </a:ext>
            </a:extLst>
          </p:cNvPr>
          <p:cNvSpPr txBox="1"/>
          <p:nvPr/>
        </p:nvSpPr>
        <p:spPr>
          <a:xfrm>
            <a:off x="6347563" y="4813719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30%</a:t>
            </a:r>
            <a:endParaRPr lang="ko-KR" altLang="en-US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9628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72190" y="430033"/>
            <a:ext cx="2201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 연구 분야 및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기술적 요소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EF7920-B819-90B2-8D11-66F12EFD03B6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56462E-5C55-0A62-F1CF-59B6AEF82C40}"/>
              </a:ext>
            </a:extLst>
          </p:cNvPr>
          <p:cNvGrpSpPr/>
          <p:nvPr/>
        </p:nvGrpSpPr>
        <p:grpSpPr>
          <a:xfrm>
            <a:off x="2813652" y="930731"/>
            <a:ext cx="4476341" cy="1203886"/>
            <a:chOff x="2901222" y="662902"/>
            <a:chExt cx="4476341" cy="1203886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A5E280DF-4921-EC3B-BC86-70360F860C67}"/>
                </a:ext>
              </a:extLst>
            </p:cNvPr>
            <p:cNvGrpSpPr/>
            <p:nvPr/>
          </p:nvGrpSpPr>
          <p:grpSpPr>
            <a:xfrm>
              <a:off x="2901222" y="662902"/>
              <a:ext cx="4476341" cy="1203886"/>
              <a:chOff x="3003503" y="2739725"/>
              <a:chExt cx="8616569" cy="2317377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BAF5EDFE-4A6E-8E7B-CE0D-CC706F71A31C}"/>
                  </a:ext>
                </a:extLst>
              </p:cNvPr>
              <p:cNvSpPr/>
              <p:nvPr/>
            </p:nvSpPr>
            <p:spPr>
              <a:xfrm>
                <a:off x="4155897" y="3210961"/>
                <a:ext cx="7464175" cy="1846141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933D2BFA-CF67-7033-7A38-77D89D45FF55}"/>
                  </a:ext>
                </a:extLst>
              </p:cNvPr>
              <p:cNvSpPr/>
              <p:nvPr/>
            </p:nvSpPr>
            <p:spPr>
              <a:xfrm>
                <a:off x="4223323" y="2742918"/>
                <a:ext cx="3129341" cy="702515"/>
              </a:xfrm>
              <a:prstGeom prst="round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altLang="ko-KR" sz="1400" b="1" dirty="0">
                    <a:solidFill>
                      <a:schemeClr val="tx1"/>
                    </a:solidFill>
                  </a:rPr>
                  <a:t>CL : </a:t>
                </a:r>
                <a:r>
                  <a:rPr lang="ko-KR" altLang="en-US" sz="1400" b="1" dirty="0">
                    <a:solidFill>
                      <a:schemeClr val="tx1"/>
                    </a:solidFill>
                  </a:rPr>
                  <a:t>임해인</a:t>
                </a: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856D32BB-FD37-E8B6-77F3-18859BBA6AA4}"/>
                  </a:ext>
                </a:extLst>
              </p:cNvPr>
              <p:cNvSpPr/>
              <p:nvPr/>
            </p:nvSpPr>
            <p:spPr>
              <a:xfrm>
                <a:off x="3003503" y="2739725"/>
                <a:ext cx="2304787" cy="230478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94B0DBCA-61D9-34D6-A471-4AED5AEA68F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800000" flipH="1">
                <a:off x="3464202" y="3134731"/>
                <a:ext cx="1440763" cy="14407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1AF3A8-E75B-F960-FA43-88EEE7EB9396}"/>
                </a:ext>
              </a:extLst>
            </p:cNvPr>
            <p:cNvSpPr txBox="1"/>
            <p:nvPr/>
          </p:nvSpPr>
          <p:spPr>
            <a:xfrm>
              <a:off x="4128374" y="1095492"/>
              <a:ext cx="22749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멀티 쓰레드 클라이언트</a:t>
              </a:r>
              <a:endPara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8E8ED75-3518-CB41-1BA7-9FEF46741F3B}"/>
                </a:ext>
              </a:extLst>
            </p:cNvPr>
            <p:cNvSpPr txBox="1"/>
            <p:nvPr/>
          </p:nvSpPr>
          <p:spPr>
            <a:xfrm>
              <a:off x="4172023" y="1415475"/>
              <a:ext cx="2689857" cy="313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Logic Thread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와 </a:t>
              </a:r>
              <a:r>
                <a:rPr lang="en-US" altLang="ko-KR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Render Thread</a:t>
              </a:r>
              <a:r>
                <a:rPr lang="ko-KR" altLang="en-US" sz="105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Microsoft GothicNeo" panose="020B0500000101010101" pitchFamily="50" charset="-127"/>
                </a:rPr>
                <a:t>의 분리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46B4745-B712-3863-015A-A3822874E850}"/>
              </a:ext>
            </a:extLst>
          </p:cNvPr>
          <p:cNvSpPr txBox="1"/>
          <p:nvPr/>
        </p:nvSpPr>
        <p:spPr>
          <a:xfrm>
            <a:off x="2813652" y="387398"/>
            <a:ext cx="36076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연구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분야 세부 구현 소개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 </a:t>
            </a:r>
            <a:endParaRPr lang="ko-KR" alt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22" name="슬라이드 번호 개체 틀 1">
            <a:extLst>
              <a:ext uri="{FF2B5EF4-FFF2-40B4-BE49-F238E27FC236}">
                <a16:creationId xmlns:a16="http://schemas.microsoft.com/office/drawing/2014/main" id="{533ADA24-436D-5903-B49A-0C4387B832A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B90B8F25-942E-D684-379C-FACAB4EA3328}"/>
              </a:ext>
            </a:extLst>
          </p:cNvPr>
          <p:cNvSpPr/>
          <p:nvPr/>
        </p:nvSpPr>
        <p:spPr>
          <a:xfrm>
            <a:off x="2813652" y="2460910"/>
            <a:ext cx="1509964" cy="721895"/>
          </a:xfrm>
          <a:prstGeom prst="homePlat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MAIN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THREAD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화살표: 오각형 4">
            <a:extLst>
              <a:ext uri="{FF2B5EF4-FFF2-40B4-BE49-F238E27FC236}">
                <a16:creationId xmlns:a16="http://schemas.microsoft.com/office/drawing/2014/main" id="{2D30D7D1-3DAA-B68B-FB8C-EB479209669E}"/>
              </a:ext>
            </a:extLst>
          </p:cNvPr>
          <p:cNvSpPr/>
          <p:nvPr/>
        </p:nvSpPr>
        <p:spPr>
          <a:xfrm>
            <a:off x="4084453" y="3276386"/>
            <a:ext cx="1509964" cy="721895"/>
          </a:xfrm>
          <a:prstGeom prst="homePlat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LOGIC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THREAD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화살표: 오각형 13">
            <a:extLst>
              <a:ext uri="{FF2B5EF4-FFF2-40B4-BE49-F238E27FC236}">
                <a16:creationId xmlns:a16="http://schemas.microsoft.com/office/drawing/2014/main" id="{D4B51052-24DD-C42F-5761-7B52A6E5977F}"/>
              </a:ext>
            </a:extLst>
          </p:cNvPr>
          <p:cNvSpPr/>
          <p:nvPr/>
        </p:nvSpPr>
        <p:spPr>
          <a:xfrm>
            <a:off x="4084453" y="4185713"/>
            <a:ext cx="1509964" cy="721895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RENDER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THREAD 1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7" name="화살표: 오각형 16">
            <a:extLst>
              <a:ext uri="{FF2B5EF4-FFF2-40B4-BE49-F238E27FC236}">
                <a16:creationId xmlns:a16="http://schemas.microsoft.com/office/drawing/2014/main" id="{794F1B13-8BFC-C776-3D0F-81A9B7B4F63E}"/>
              </a:ext>
            </a:extLst>
          </p:cNvPr>
          <p:cNvSpPr/>
          <p:nvPr/>
        </p:nvSpPr>
        <p:spPr>
          <a:xfrm>
            <a:off x="4084453" y="5633848"/>
            <a:ext cx="1509964" cy="721895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RENDER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THREAD 2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화살표: 갈매기형 수장 17">
            <a:extLst>
              <a:ext uri="{FF2B5EF4-FFF2-40B4-BE49-F238E27FC236}">
                <a16:creationId xmlns:a16="http://schemas.microsoft.com/office/drawing/2014/main" id="{01D3AB4B-122B-CB7C-9B5E-C8D14931B498}"/>
              </a:ext>
            </a:extLst>
          </p:cNvPr>
          <p:cNvSpPr/>
          <p:nvPr/>
        </p:nvSpPr>
        <p:spPr>
          <a:xfrm>
            <a:off x="4084453" y="2460909"/>
            <a:ext cx="7243279" cy="72189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MSG </a:t>
            </a:r>
            <a:r>
              <a:rPr lang="ko-KR" altLang="en-US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처리</a:t>
            </a:r>
          </a:p>
        </p:txBody>
      </p:sp>
      <p:sp>
        <p:nvSpPr>
          <p:cNvPr id="19" name="화살표: 갈매기형 수장 18">
            <a:extLst>
              <a:ext uri="{FF2B5EF4-FFF2-40B4-BE49-F238E27FC236}">
                <a16:creationId xmlns:a16="http://schemas.microsoft.com/office/drawing/2014/main" id="{B949A2BE-9BB7-4A1B-D7EB-B56921AD295D}"/>
              </a:ext>
            </a:extLst>
          </p:cNvPr>
          <p:cNvSpPr/>
          <p:nvPr/>
        </p:nvSpPr>
        <p:spPr>
          <a:xfrm>
            <a:off x="5351159" y="3276386"/>
            <a:ext cx="5967931" cy="721895"/>
          </a:xfrm>
          <a:prstGeom prst="chevron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네트워크 </a:t>
            </a:r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/ </a:t>
            </a:r>
            <a:r>
              <a:rPr lang="ko-KR" altLang="en-US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로직 처리</a:t>
            </a:r>
          </a:p>
        </p:txBody>
      </p:sp>
      <p:sp>
        <p:nvSpPr>
          <p:cNvPr id="20" name="화살표: 갈매기형 수장 19">
            <a:extLst>
              <a:ext uri="{FF2B5EF4-FFF2-40B4-BE49-F238E27FC236}">
                <a16:creationId xmlns:a16="http://schemas.microsoft.com/office/drawing/2014/main" id="{F22CABEC-1B59-1A9F-EA64-CB8D9F068D1E}"/>
              </a:ext>
            </a:extLst>
          </p:cNvPr>
          <p:cNvSpPr/>
          <p:nvPr/>
        </p:nvSpPr>
        <p:spPr>
          <a:xfrm>
            <a:off x="5343573" y="4185713"/>
            <a:ext cx="2183731" cy="72189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Command List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Push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1" name="화살표: 갈매기형 수장 20">
            <a:extLst>
              <a:ext uri="{FF2B5EF4-FFF2-40B4-BE49-F238E27FC236}">
                <a16:creationId xmlns:a16="http://schemas.microsoft.com/office/drawing/2014/main" id="{4D5FE6F1-83FB-C3F4-BCAE-C714E846A6BD}"/>
              </a:ext>
            </a:extLst>
          </p:cNvPr>
          <p:cNvSpPr/>
          <p:nvPr/>
        </p:nvSpPr>
        <p:spPr>
          <a:xfrm>
            <a:off x="7276460" y="4185713"/>
            <a:ext cx="2130123" cy="721895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Command List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Execute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4" name="화살표: 갈매기형 수장 23">
            <a:extLst>
              <a:ext uri="{FF2B5EF4-FFF2-40B4-BE49-F238E27FC236}">
                <a16:creationId xmlns:a16="http://schemas.microsoft.com/office/drawing/2014/main" id="{0C3B0E60-DD2D-E2BB-76D7-62166FFD771F}"/>
              </a:ext>
            </a:extLst>
          </p:cNvPr>
          <p:cNvSpPr/>
          <p:nvPr/>
        </p:nvSpPr>
        <p:spPr>
          <a:xfrm>
            <a:off x="7289993" y="5633848"/>
            <a:ext cx="2130124" cy="72189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Command List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Push</a:t>
            </a:r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5" name="화살표: 갈매기형 수장 24">
            <a:extLst>
              <a:ext uri="{FF2B5EF4-FFF2-40B4-BE49-F238E27FC236}">
                <a16:creationId xmlns:a16="http://schemas.microsoft.com/office/drawing/2014/main" id="{D26840C4-9A52-B427-B888-FCD83652FC4E}"/>
              </a:ext>
            </a:extLst>
          </p:cNvPr>
          <p:cNvSpPr/>
          <p:nvPr/>
        </p:nvSpPr>
        <p:spPr>
          <a:xfrm>
            <a:off x="9762033" y="4185713"/>
            <a:ext cx="809009" cy="721895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6" name="화살표: 갈매기형 수장 25">
            <a:extLst>
              <a:ext uri="{FF2B5EF4-FFF2-40B4-BE49-F238E27FC236}">
                <a16:creationId xmlns:a16="http://schemas.microsoft.com/office/drawing/2014/main" id="{15F88285-7EA2-1E00-80B5-FDD968846B8F}"/>
              </a:ext>
            </a:extLst>
          </p:cNvPr>
          <p:cNvSpPr/>
          <p:nvPr/>
        </p:nvSpPr>
        <p:spPr>
          <a:xfrm>
            <a:off x="9155739" y="4185713"/>
            <a:ext cx="857138" cy="72189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4FC6B51A-0727-09B4-B068-336A5A5A89FE}"/>
              </a:ext>
            </a:extLst>
          </p:cNvPr>
          <p:cNvSpPr/>
          <p:nvPr/>
        </p:nvSpPr>
        <p:spPr>
          <a:xfrm rot="3600000">
            <a:off x="7044529" y="5093214"/>
            <a:ext cx="529389" cy="34290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0C4994-4E17-D591-DFA7-2CC728A63499}"/>
              </a:ext>
            </a:extLst>
          </p:cNvPr>
          <p:cNvSpPr txBox="1"/>
          <p:nvPr/>
        </p:nvSpPr>
        <p:spPr>
          <a:xfrm>
            <a:off x="4040804" y="4979774"/>
            <a:ext cx="1926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accent6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EXECUTE EVENT</a:t>
            </a:r>
          </a:p>
          <a:p>
            <a:r>
              <a:rPr lang="en-US" altLang="ko-KR" sz="1600" dirty="0">
                <a:solidFill>
                  <a:schemeClr val="accent5">
                    <a:lumMod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RENDER EVENT</a:t>
            </a:r>
            <a:endParaRPr lang="ko-KR" altLang="en-US" sz="1600" dirty="0">
              <a:solidFill>
                <a:schemeClr val="accent5">
                  <a:lumMod val="7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2A7A2AB0-8802-E86F-62C8-A41288B7DF7C}"/>
              </a:ext>
            </a:extLst>
          </p:cNvPr>
          <p:cNvSpPr/>
          <p:nvPr/>
        </p:nvSpPr>
        <p:spPr>
          <a:xfrm rot="18000000">
            <a:off x="8971746" y="5069861"/>
            <a:ext cx="529389" cy="3429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A56A15BF-3EC1-67C8-05D0-BBE049B3EAE2}"/>
              </a:ext>
            </a:extLst>
          </p:cNvPr>
          <p:cNvSpPr/>
          <p:nvPr/>
        </p:nvSpPr>
        <p:spPr>
          <a:xfrm rot="3600000">
            <a:off x="8690919" y="5138150"/>
            <a:ext cx="529389" cy="34290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화살표: 갈매기형 수장 32">
            <a:extLst>
              <a:ext uri="{FF2B5EF4-FFF2-40B4-BE49-F238E27FC236}">
                <a16:creationId xmlns:a16="http://schemas.microsoft.com/office/drawing/2014/main" id="{11D6DCCD-6D29-45CB-A374-8EFE70A0B07A}"/>
              </a:ext>
            </a:extLst>
          </p:cNvPr>
          <p:cNvSpPr/>
          <p:nvPr/>
        </p:nvSpPr>
        <p:spPr>
          <a:xfrm>
            <a:off x="10320198" y="4185713"/>
            <a:ext cx="857138" cy="72189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4" name="화살표: 갈매기형 수장 33">
            <a:extLst>
              <a:ext uri="{FF2B5EF4-FFF2-40B4-BE49-F238E27FC236}">
                <a16:creationId xmlns:a16="http://schemas.microsoft.com/office/drawing/2014/main" id="{0E6CC3BD-27AA-9FF4-CBB0-3BDA67813ACB}"/>
              </a:ext>
            </a:extLst>
          </p:cNvPr>
          <p:cNvSpPr/>
          <p:nvPr/>
        </p:nvSpPr>
        <p:spPr>
          <a:xfrm>
            <a:off x="9164762" y="5633848"/>
            <a:ext cx="809009" cy="721895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5" name="화살표: 갈매기형 수장 34">
            <a:extLst>
              <a:ext uri="{FF2B5EF4-FFF2-40B4-BE49-F238E27FC236}">
                <a16:creationId xmlns:a16="http://schemas.microsoft.com/office/drawing/2014/main" id="{AAA81E43-45D1-8674-FA11-2901046471CD}"/>
              </a:ext>
            </a:extLst>
          </p:cNvPr>
          <p:cNvSpPr/>
          <p:nvPr/>
        </p:nvSpPr>
        <p:spPr>
          <a:xfrm>
            <a:off x="10320198" y="5633848"/>
            <a:ext cx="809009" cy="721895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6" name="화살표: 갈매기형 수장 35">
            <a:extLst>
              <a:ext uri="{FF2B5EF4-FFF2-40B4-BE49-F238E27FC236}">
                <a16:creationId xmlns:a16="http://schemas.microsoft.com/office/drawing/2014/main" id="{E47CD771-C3F1-E7B2-6027-50178D3BFB49}"/>
              </a:ext>
            </a:extLst>
          </p:cNvPr>
          <p:cNvSpPr/>
          <p:nvPr/>
        </p:nvSpPr>
        <p:spPr>
          <a:xfrm>
            <a:off x="9718416" y="5633848"/>
            <a:ext cx="857138" cy="721895"/>
          </a:xfrm>
          <a:prstGeom prst="chevron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929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72190" y="430033"/>
            <a:ext cx="2201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 분담 및</a:t>
            </a:r>
            <a:endParaRPr lang="en-US" altLang="ko-KR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일정 진행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EF7920-B819-90B2-8D11-66F12EFD03B6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sp>
        <p:nvSpPr>
          <p:cNvPr id="22" name="슬라이드 번호 개체 틀 1">
            <a:extLst>
              <a:ext uri="{FF2B5EF4-FFF2-40B4-BE49-F238E27FC236}">
                <a16:creationId xmlns:a16="http://schemas.microsoft.com/office/drawing/2014/main" id="{533ADA24-436D-5903-B49A-0C4387B832A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graphicFrame>
        <p:nvGraphicFramePr>
          <p:cNvPr id="30" name="표 31">
            <a:extLst>
              <a:ext uri="{FF2B5EF4-FFF2-40B4-BE49-F238E27FC236}">
                <a16:creationId xmlns:a16="http://schemas.microsoft.com/office/drawing/2014/main" id="{55F5C65B-86A0-9648-B7EB-AE6FCEA56A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0450142"/>
              </p:ext>
            </p:extLst>
          </p:nvPr>
        </p:nvGraphicFramePr>
        <p:xfrm>
          <a:off x="3102811" y="1427296"/>
          <a:ext cx="8127999" cy="3988467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18012139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4090353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22255997"/>
                    </a:ext>
                  </a:extLst>
                </a:gridCol>
              </a:tblGrid>
              <a:tr h="8343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김경욱</a:t>
                      </a:r>
                      <a:endParaRPr lang="en-US" altLang="ko-KR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SERVER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endParaRPr lang="en-US" altLang="ko-KR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CLIENT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</a:t>
                      </a:r>
                      <a:endParaRPr lang="en-US" altLang="ko-KR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/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CLIENT &amp; SERVER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5456409"/>
                  </a:ext>
                </a:extLst>
              </a:tr>
              <a:tr h="421695">
                <a:tc gridSpan="3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완료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283122"/>
                  </a:ext>
                </a:extLst>
              </a:tr>
              <a:tr h="1154686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IOCP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기반 게임 서버 프레임워크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기본 소켓 및 패킷 프로세싱 </a:t>
                      </a: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SFML 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기반 </a:t>
                      </a: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LUA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스크립트 연동 보스 및 </a:t>
                      </a: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NPC 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동작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IOCP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기반 매칭 로비 서버 제작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프레임워크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스키닝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애니메이션 구현 및 적용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FBX </a:t>
                      </a: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모델 </a:t>
                      </a:r>
                      <a:r>
                        <a:rPr lang="ko-KR" altLang="en-US" sz="105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임포트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멀티 쓰레드 클라이언트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2D UI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최적화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35518"/>
                  </a:ext>
                </a:extLst>
              </a:tr>
              <a:tr h="428961">
                <a:tc gridSpan="3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4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예정</a:t>
                      </a:r>
                      <a:endParaRPr lang="en-US" altLang="ko-KR" sz="14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ko-KR" altLang="en-US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9063853"/>
                  </a:ext>
                </a:extLst>
              </a:tr>
              <a:tr h="1148728"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패턴 구체화 및 다양화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물리 기반 </a:t>
                      </a:r>
                      <a:r>
                        <a:rPr lang="ko-KR" altLang="en-US" sz="105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endParaRPr lang="ko-KR" altLang="en-US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그림자 맵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툰 </a:t>
                      </a:r>
                      <a:r>
                        <a:rPr lang="ko-KR" altLang="en-US" sz="105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쉐이딩</a:t>
                      </a:r>
                      <a:endParaRPr lang="en-US" altLang="ko-KR" sz="105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5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사운드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1968817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7F7BEA67-610F-E285-9162-B758CD826765}"/>
              </a:ext>
            </a:extLst>
          </p:cNvPr>
          <p:cNvSpPr txBox="1"/>
          <p:nvPr/>
        </p:nvSpPr>
        <p:spPr>
          <a:xfrm>
            <a:off x="2803756" y="487432"/>
            <a:ext cx="5055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역할분담</a:t>
            </a:r>
          </a:p>
        </p:txBody>
      </p:sp>
    </p:spTree>
    <p:extLst>
      <p:ext uri="{BB962C8B-B14F-4D97-AF65-F5344CB8AC3E}">
        <p14:creationId xmlns:p14="http://schemas.microsoft.com/office/powerpoint/2010/main" val="523177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36097" y="622540"/>
            <a:ext cx="2273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개발 일정 및 역할분담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31C2A394-141B-F39C-85B4-9AD7EEABE7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1454590"/>
              </p:ext>
            </p:extLst>
          </p:nvPr>
        </p:nvGraphicFramePr>
        <p:xfrm>
          <a:off x="2785976" y="1835835"/>
          <a:ext cx="9129297" cy="47701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057569">
                  <a:extLst>
                    <a:ext uri="{9D8B030D-6E8A-4147-A177-3AD203B41FA5}">
                      <a16:colId xmlns:a16="http://schemas.microsoft.com/office/drawing/2014/main" val="3118500888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1379293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3213333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070547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839944897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954481644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988729611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14159051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987621667"/>
                    </a:ext>
                  </a:extLst>
                </a:gridCol>
              </a:tblGrid>
              <a:tr h="3388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항 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5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6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7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8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4411905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51889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프레임워크</a:t>
                      </a:r>
                      <a:endParaRPr lang="en-US" altLang="ko-KR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942902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프레임워크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1468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추가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736970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668374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점프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Idle)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925827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공격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고유 스킬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886505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그림자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87612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기본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049360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물리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53334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로직 쓰레드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렌더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쓰레드 분리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138540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Toon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Shader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669963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156597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035159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698143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/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동기화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598853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테스트 및 버그 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75085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A09606F-9A65-E4E1-5266-D7CE1B7FC7CD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FA46068-42FE-33CE-35D3-2521FC6915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2547854"/>
              </p:ext>
            </p:extLst>
          </p:nvPr>
        </p:nvGraphicFramePr>
        <p:xfrm>
          <a:off x="9545053" y="131762"/>
          <a:ext cx="2370221" cy="14935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98168">
                  <a:extLst>
                    <a:ext uri="{9D8B030D-6E8A-4147-A177-3AD203B41FA5}">
                      <a16:colId xmlns:a16="http://schemas.microsoft.com/office/drawing/2014/main" val="1741356361"/>
                    </a:ext>
                  </a:extLst>
                </a:gridCol>
                <a:gridCol w="572053">
                  <a:extLst>
                    <a:ext uri="{9D8B030D-6E8A-4147-A177-3AD203B41FA5}">
                      <a16:colId xmlns:a16="http://schemas.microsoft.com/office/drawing/2014/main" val="531167416"/>
                    </a:ext>
                  </a:extLst>
                </a:gridCol>
              </a:tblGrid>
              <a:tr h="2063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표시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247126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김경욱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2118037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973046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기획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02640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47701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모두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87748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206FE0F-64B3-59CB-67F4-BB9CFA7895AD}"/>
              </a:ext>
            </a:extLst>
          </p:cNvPr>
          <p:cNvSpPr txBox="1"/>
          <p:nvPr/>
        </p:nvSpPr>
        <p:spPr>
          <a:xfrm>
            <a:off x="2803756" y="487432"/>
            <a:ext cx="5055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및 역할분담 표</a:t>
            </a: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62E2140B-CF3E-8AF1-3E6D-511F2092EA9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976D67B-1A3A-8BD2-FE39-386E3169EDF5}"/>
              </a:ext>
            </a:extLst>
          </p:cNvPr>
          <p:cNvCxnSpPr/>
          <p:nvPr/>
        </p:nvCxnSpPr>
        <p:spPr>
          <a:xfrm>
            <a:off x="9387975" y="1830229"/>
            <a:ext cx="0" cy="477572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4684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36097" y="622540"/>
            <a:ext cx="2273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개발 일정 및 역할분담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31C2A394-141B-F39C-85B4-9AD7EEABE7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223392"/>
              </p:ext>
            </p:extLst>
          </p:nvPr>
        </p:nvGraphicFramePr>
        <p:xfrm>
          <a:off x="2785976" y="1835835"/>
          <a:ext cx="9129297" cy="47701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057569">
                  <a:extLst>
                    <a:ext uri="{9D8B030D-6E8A-4147-A177-3AD203B41FA5}">
                      <a16:colId xmlns:a16="http://schemas.microsoft.com/office/drawing/2014/main" val="3118500888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1379293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3213333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070547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839944897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954481644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988729611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14159051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987621667"/>
                    </a:ext>
                  </a:extLst>
                </a:gridCol>
              </a:tblGrid>
              <a:tr h="3388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항 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5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6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7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8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4411905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51889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프레임워크</a:t>
                      </a:r>
                      <a:endParaRPr lang="en-US" altLang="ko-KR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942902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프레임워크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1468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추가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736970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668374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점프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Idle)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925827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공격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고유 스킬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886505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그림자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87612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기본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049360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물리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53334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로직 쓰레드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렌더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쓰레드 분리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138540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Toon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Shader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669963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156597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035159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698143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/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동기화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598853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테스트 및 버그 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75085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A09606F-9A65-E4E1-5266-D7CE1B7FC7CD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FA46068-42FE-33CE-35D3-2521FC69156F}"/>
              </a:ext>
            </a:extLst>
          </p:cNvPr>
          <p:cNvGraphicFramePr>
            <a:graphicFrameLocks noGrp="1"/>
          </p:cNvGraphicFramePr>
          <p:nvPr/>
        </p:nvGraphicFramePr>
        <p:xfrm>
          <a:off x="9545053" y="131762"/>
          <a:ext cx="2370221" cy="14935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98168">
                  <a:extLst>
                    <a:ext uri="{9D8B030D-6E8A-4147-A177-3AD203B41FA5}">
                      <a16:colId xmlns:a16="http://schemas.microsoft.com/office/drawing/2014/main" val="1741356361"/>
                    </a:ext>
                  </a:extLst>
                </a:gridCol>
                <a:gridCol w="572053">
                  <a:extLst>
                    <a:ext uri="{9D8B030D-6E8A-4147-A177-3AD203B41FA5}">
                      <a16:colId xmlns:a16="http://schemas.microsoft.com/office/drawing/2014/main" val="531167416"/>
                    </a:ext>
                  </a:extLst>
                </a:gridCol>
              </a:tblGrid>
              <a:tr h="2063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표시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247126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김경욱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2118037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973046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기획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02640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47701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모두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87748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206FE0F-64B3-59CB-67F4-BB9CFA7895AD}"/>
              </a:ext>
            </a:extLst>
          </p:cNvPr>
          <p:cNvSpPr txBox="1"/>
          <p:nvPr/>
        </p:nvSpPr>
        <p:spPr>
          <a:xfrm>
            <a:off x="2803756" y="487432"/>
            <a:ext cx="5055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및 역할분담 표</a:t>
            </a: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62E2140B-CF3E-8AF1-3E6D-511F2092EA9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EAF57AF-1FC8-CC87-D587-7A04D2E116D1}"/>
              </a:ext>
            </a:extLst>
          </p:cNvPr>
          <p:cNvSpPr/>
          <p:nvPr/>
        </p:nvSpPr>
        <p:spPr>
          <a:xfrm>
            <a:off x="6839951" y="2201779"/>
            <a:ext cx="2560056" cy="4404176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75%</a:t>
            </a:r>
            <a:endParaRPr lang="ko-KR" altLang="en-US" sz="54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630DB19-9822-ED33-F653-B76F939B2730}"/>
              </a:ext>
            </a:extLst>
          </p:cNvPr>
          <p:cNvCxnSpPr/>
          <p:nvPr/>
        </p:nvCxnSpPr>
        <p:spPr>
          <a:xfrm>
            <a:off x="9387975" y="1830229"/>
            <a:ext cx="0" cy="477572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001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E6CB468-3F62-4084-A8CF-ADB713E18FF3}"/>
              </a:ext>
            </a:extLst>
          </p:cNvPr>
          <p:cNvSpPr/>
          <p:nvPr/>
        </p:nvSpPr>
        <p:spPr>
          <a:xfrm>
            <a:off x="-1" y="0"/>
            <a:ext cx="2418347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38742DC-7989-4581-F008-D3E64B64DE96}"/>
              </a:ext>
            </a:extLst>
          </p:cNvPr>
          <p:cNvCxnSpPr/>
          <p:nvPr/>
        </p:nvCxnSpPr>
        <p:spPr>
          <a:xfrm>
            <a:off x="276726" y="1010652"/>
            <a:ext cx="179270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579E84-A4CE-C19D-E5FD-8A82D0EB59C4}"/>
              </a:ext>
            </a:extLst>
          </p:cNvPr>
          <p:cNvSpPr txBox="1"/>
          <p:nvPr/>
        </p:nvSpPr>
        <p:spPr>
          <a:xfrm>
            <a:off x="36097" y="622540"/>
            <a:ext cx="2273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개발 일정 및 역할분담</a:t>
            </a:r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31C2A394-141B-F39C-85B4-9AD7EEABE7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7436844"/>
              </p:ext>
            </p:extLst>
          </p:nvPr>
        </p:nvGraphicFramePr>
        <p:xfrm>
          <a:off x="2785976" y="1835835"/>
          <a:ext cx="9129297" cy="47701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057569">
                  <a:extLst>
                    <a:ext uri="{9D8B030D-6E8A-4147-A177-3AD203B41FA5}">
                      <a16:colId xmlns:a16="http://schemas.microsoft.com/office/drawing/2014/main" val="3118500888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1379293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3213333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400705470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839944897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954481644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988729611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2141590516"/>
                    </a:ext>
                  </a:extLst>
                </a:gridCol>
                <a:gridCol w="633966">
                  <a:extLst>
                    <a:ext uri="{9D8B030D-6E8A-4147-A177-3AD203B41FA5}">
                      <a16:colId xmlns:a16="http://schemas.microsoft.com/office/drawing/2014/main" val="3987621667"/>
                    </a:ext>
                  </a:extLst>
                </a:gridCol>
              </a:tblGrid>
              <a:tr h="3388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항 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5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6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7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8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4411905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51889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프레임워크</a:t>
                      </a:r>
                      <a:endParaRPr lang="en-US" altLang="ko-KR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942902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프레임워크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1468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리소스 추가 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736970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668374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점프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Idle)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9258271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 적용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공격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고유 스킬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1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886505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그림자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87612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기본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049360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물리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파티클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533340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로직 쓰레드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렌더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쓰레드 분리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1385402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Toon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Shader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669963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1565973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0351597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보스 레이드 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 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6981438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</a:t>
                      </a:r>
                      <a:r>
                        <a:rPr lang="en-US" altLang="ko-KR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/</a:t>
                      </a:r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동기화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5988534"/>
                  </a:ext>
                </a:extLst>
              </a:tr>
              <a:tr h="2400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테스트 및 버그 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2F55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75085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A09606F-9A65-E4E1-5266-D7CE1B7FC7CD}"/>
              </a:ext>
            </a:extLst>
          </p:cNvPr>
          <p:cNvSpPr txBox="1"/>
          <p:nvPr/>
        </p:nvSpPr>
        <p:spPr>
          <a:xfrm>
            <a:off x="108283" y="1445344"/>
            <a:ext cx="2201778" cy="1855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게임 소개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중점연구분야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역할분담 및 일정</a:t>
            </a:r>
            <a:endParaRPr lang="en-US" altLang="ko-KR" sz="10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lang="ko-KR" altLang="en-US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Microsoft GothicNeo" panose="020B0500000101010101" pitchFamily="50" charset="-127"/>
              </a:rPr>
              <a:t>시연</a:t>
            </a:r>
            <a:endParaRPr lang="en-US" altLang="ko-KR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Microsoft GothicNeo" panose="020B0500000101010101" pitchFamily="50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FA46068-42FE-33CE-35D3-2521FC69156F}"/>
              </a:ext>
            </a:extLst>
          </p:cNvPr>
          <p:cNvGraphicFramePr>
            <a:graphicFrameLocks noGrp="1"/>
          </p:cNvGraphicFramePr>
          <p:nvPr/>
        </p:nvGraphicFramePr>
        <p:xfrm>
          <a:off x="9545053" y="131762"/>
          <a:ext cx="2370221" cy="14935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98168">
                  <a:extLst>
                    <a:ext uri="{9D8B030D-6E8A-4147-A177-3AD203B41FA5}">
                      <a16:colId xmlns:a16="http://schemas.microsoft.com/office/drawing/2014/main" val="1741356361"/>
                    </a:ext>
                  </a:extLst>
                </a:gridCol>
                <a:gridCol w="572053">
                  <a:extLst>
                    <a:ext uri="{9D8B030D-6E8A-4147-A177-3AD203B41FA5}">
                      <a16:colId xmlns:a16="http://schemas.microsoft.com/office/drawing/2014/main" val="531167416"/>
                    </a:ext>
                  </a:extLst>
                </a:gridCol>
              </a:tblGrid>
              <a:tr h="2063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표시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247126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김경욱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9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2118037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973046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기획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rgbClr val="E7E32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026402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김덕현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,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임해인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( </a:t>
                      </a:r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r>
                        <a:rPr lang="en-US" altLang="ko-KR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)</a:t>
                      </a:r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447701"/>
                  </a:ext>
                </a:extLst>
              </a:tr>
              <a:tr h="183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모두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87748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206FE0F-64B3-59CB-67F4-BB9CFA7895AD}"/>
              </a:ext>
            </a:extLst>
          </p:cNvPr>
          <p:cNvSpPr txBox="1"/>
          <p:nvPr/>
        </p:nvSpPr>
        <p:spPr>
          <a:xfrm>
            <a:off x="2803756" y="487432"/>
            <a:ext cx="5055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일정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및 역할분담 표</a:t>
            </a:r>
          </a:p>
        </p:txBody>
      </p:sp>
      <p:sp>
        <p:nvSpPr>
          <p:cNvPr id="10" name="슬라이드 번호 개체 틀 1">
            <a:extLst>
              <a:ext uri="{FF2B5EF4-FFF2-40B4-BE49-F238E27FC236}">
                <a16:creationId xmlns:a16="http://schemas.microsoft.com/office/drawing/2014/main" id="{62E2140B-CF3E-8AF1-3E6D-511F2092EA9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1200" b="0" kern="1200">
                <a:solidFill>
                  <a:schemeClr val="tx1">
                    <a:tint val="7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357664-269D-4171-8E5C-AD32148612E5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9" name="화살표: 오각형 8">
            <a:extLst>
              <a:ext uri="{FF2B5EF4-FFF2-40B4-BE49-F238E27FC236}">
                <a16:creationId xmlns:a16="http://schemas.microsoft.com/office/drawing/2014/main" id="{0C9DFA18-B1EC-8EC6-C12C-6101E54D0581}"/>
              </a:ext>
            </a:extLst>
          </p:cNvPr>
          <p:cNvSpPr/>
          <p:nvPr/>
        </p:nvSpPr>
        <p:spPr>
          <a:xfrm>
            <a:off x="6845967" y="2454442"/>
            <a:ext cx="1904333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95%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1" name="화살표: 오각형 10">
            <a:extLst>
              <a:ext uri="{FF2B5EF4-FFF2-40B4-BE49-F238E27FC236}">
                <a16:creationId xmlns:a16="http://schemas.microsoft.com/office/drawing/2014/main" id="{A8228E4B-2F5F-6263-2B23-0BEB524DE6D9}"/>
              </a:ext>
            </a:extLst>
          </p:cNvPr>
          <p:cNvSpPr/>
          <p:nvPr/>
        </p:nvSpPr>
        <p:spPr>
          <a:xfrm>
            <a:off x="6845967" y="2719137"/>
            <a:ext cx="1904332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95%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화살표: 오각형 11">
            <a:extLst>
              <a:ext uri="{FF2B5EF4-FFF2-40B4-BE49-F238E27FC236}">
                <a16:creationId xmlns:a16="http://schemas.microsoft.com/office/drawing/2014/main" id="{3501EEC7-C92E-412D-DA8C-5E6EF9DE11CB}"/>
              </a:ext>
            </a:extLst>
          </p:cNvPr>
          <p:cNvSpPr/>
          <p:nvPr/>
        </p:nvSpPr>
        <p:spPr>
          <a:xfrm>
            <a:off x="8121313" y="2983832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50%</a:t>
            </a:r>
            <a:endParaRPr lang="ko-KR" altLang="en-US"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DB8FD12-1CC4-C53A-1CA2-D4BB4B580819}"/>
              </a:ext>
            </a:extLst>
          </p:cNvPr>
          <p:cNvSpPr/>
          <p:nvPr/>
        </p:nvSpPr>
        <p:spPr>
          <a:xfrm>
            <a:off x="6845967" y="2198261"/>
            <a:ext cx="637675" cy="25618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CLEAR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A302520-95F0-7765-1D80-85112E920D01}"/>
              </a:ext>
            </a:extLst>
          </p:cNvPr>
          <p:cNvSpPr/>
          <p:nvPr/>
        </p:nvSpPr>
        <p:spPr>
          <a:xfrm>
            <a:off x="6839951" y="3240753"/>
            <a:ext cx="637675" cy="25618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CLEAR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5" name="화살표: 오각형 14">
            <a:extLst>
              <a:ext uri="{FF2B5EF4-FFF2-40B4-BE49-F238E27FC236}">
                <a16:creationId xmlns:a16="http://schemas.microsoft.com/office/drawing/2014/main" id="{483287FD-EFE1-899B-E5D8-F739128CC17C}"/>
              </a:ext>
            </a:extLst>
          </p:cNvPr>
          <p:cNvSpPr/>
          <p:nvPr/>
        </p:nvSpPr>
        <p:spPr>
          <a:xfrm>
            <a:off x="7483638" y="3490919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95%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6" name="화살표: 오각형 15">
            <a:extLst>
              <a:ext uri="{FF2B5EF4-FFF2-40B4-BE49-F238E27FC236}">
                <a16:creationId xmlns:a16="http://schemas.microsoft.com/office/drawing/2014/main" id="{CD2BF9DC-9D6A-6EC0-156E-4AEEBEC72B2D}"/>
              </a:ext>
            </a:extLst>
          </p:cNvPr>
          <p:cNvSpPr/>
          <p:nvPr/>
        </p:nvSpPr>
        <p:spPr>
          <a:xfrm>
            <a:off x="7477625" y="3754878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95%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8" name="화살표: 오각형 17">
            <a:extLst>
              <a:ext uri="{FF2B5EF4-FFF2-40B4-BE49-F238E27FC236}">
                <a16:creationId xmlns:a16="http://schemas.microsoft.com/office/drawing/2014/main" id="{6CACFDEB-E814-77A9-9B6D-2466B06E367C}"/>
              </a:ext>
            </a:extLst>
          </p:cNvPr>
          <p:cNvSpPr/>
          <p:nvPr/>
        </p:nvSpPr>
        <p:spPr>
          <a:xfrm>
            <a:off x="8121313" y="4018837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50%</a:t>
            </a:r>
            <a:endParaRPr lang="ko-KR" altLang="en-US"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D5EC227-079C-3EE4-151C-7EB29E2CE790}"/>
              </a:ext>
            </a:extLst>
          </p:cNvPr>
          <p:cNvSpPr/>
          <p:nvPr/>
        </p:nvSpPr>
        <p:spPr>
          <a:xfrm>
            <a:off x="8115300" y="4269760"/>
            <a:ext cx="637675" cy="25618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CLEAR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화살표: 오각형 19">
            <a:extLst>
              <a:ext uri="{FF2B5EF4-FFF2-40B4-BE49-F238E27FC236}">
                <a16:creationId xmlns:a16="http://schemas.microsoft.com/office/drawing/2014/main" id="{C8E5E027-03FE-96A1-2100-83213EE88F86}"/>
              </a:ext>
            </a:extLst>
          </p:cNvPr>
          <p:cNvSpPr/>
          <p:nvPr/>
        </p:nvSpPr>
        <p:spPr>
          <a:xfrm>
            <a:off x="8752975" y="4525941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30%</a:t>
            </a:r>
            <a:endParaRPr lang="ko-KR" altLang="en-US"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87E2B6A-F5CA-0063-59F1-B4222BEAAECF}"/>
              </a:ext>
            </a:extLst>
          </p:cNvPr>
          <p:cNvSpPr/>
          <p:nvPr/>
        </p:nvSpPr>
        <p:spPr>
          <a:xfrm>
            <a:off x="8750300" y="4796242"/>
            <a:ext cx="637675" cy="256181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CLEAR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2" name="화살표: 오각형 21">
            <a:extLst>
              <a:ext uri="{FF2B5EF4-FFF2-40B4-BE49-F238E27FC236}">
                <a16:creationId xmlns:a16="http://schemas.microsoft.com/office/drawing/2014/main" id="{F8A552E4-89FF-B554-2ABF-FF220C22B451}"/>
              </a:ext>
            </a:extLst>
          </p:cNvPr>
          <p:cNvSpPr/>
          <p:nvPr/>
        </p:nvSpPr>
        <p:spPr>
          <a:xfrm>
            <a:off x="9361241" y="5048885"/>
            <a:ext cx="637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30%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6058A26D-0361-00C9-6FDD-F9FBE86648C9}"/>
              </a:ext>
            </a:extLst>
          </p:cNvPr>
          <p:cNvCxnSpPr/>
          <p:nvPr/>
        </p:nvCxnSpPr>
        <p:spPr>
          <a:xfrm>
            <a:off x="9387975" y="1830229"/>
            <a:ext cx="0" cy="477572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화살표: 오각형 24">
            <a:extLst>
              <a:ext uri="{FF2B5EF4-FFF2-40B4-BE49-F238E27FC236}">
                <a16:creationId xmlns:a16="http://schemas.microsoft.com/office/drawing/2014/main" id="{C51D54AE-ADA4-46C2-5BEF-E1F0F89B9340}"/>
              </a:ext>
            </a:extLst>
          </p:cNvPr>
          <p:cNvSpPr/>
          <p:nvPr/>
        </p:nvSpPr>
        <p:spPr>
          <a:xfrm>
            <a:off x="8112625" y="5304765"/>
            <a:ext cx="1272675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30%</a:t>
            </a:r>
            <a:endParaRPr lang="ko-KR" altLang="en-US" sz="1000" dirty="0">
              <a:solidFill>
                <a:srgbClr val="FF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6" name="화살표: 오각형 25">
            <a:extLst>
              <a:ext uri="{FF2B5EF4-FFF2-40B4-BE49-F238E27FC236}">
                <a16:creationId xmlns:a16="http://schemas.microsoft.com/office/drawing/2014/main" id="{8CD12949-9E10-ACFE-A942-FB4A275AC706}"/>
              </a:ext>
            </a:extLst>
          </p:cNvPr>
          <p:cNvSpPr/>
          <p:nvPr/>
        </p:nvSpPr>
        <p:spPr>
          <a:xfrm>
            <a:off x="8752973" y="6083589"/>
            <a:ext cx="626312" cy="264695"/>
          </a:xfrm>
          <a:prstGeom prst="homePlate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90%</a:t>
            </a:r>
            <a:endParaRPr lang="ko-KR" altLang="en-US" sz="1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2086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1881</TotalTime>
  <Words>796</Words>
  <Application>Microsoft Office PowerPoint</Application>
  <PresentationFormat>와이드스크린</PresentationFormat>
  <Paragraphs>278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Arial</vt:lpstr>
      <vt:lpstr>에스코어 드림 4 Regular</vt:lpstr>
      <vt:lpstr>에스코어 드림 6 Bold</vt:lpstr>
      <vt:lpstr>에스코어 드림 5 Medium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임해인(2017184028)</dc:creator>
  <cp:lastModifiedBy>임해인(2017184028)</cp:lastModifiedBy>
  <cp:revision>166</cp:revision>
  <dcterms:created xsi:type="dcterms:W3CDTF">2022-11-19T11:28:53Z</dcterms:created>
  <dcterms:modified xsi:type="dcterms:W3CDTF">2023-05-02T22:57:15Z</dcterms:modified>
</cp:coreProperties>
</file>

<file path=docProps/thumbnail.jpeg>
</file>